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9" r:id="rId7"/>
    <p:sldId id="258" r:id="rId8"/>
    <p:sldId id="260" r:id="rId9"/>
    <p:sldId id="261" r:id="rId10"/>
    <p:sldId id="262" r:id="rId11"/>
    <p:sldId id="263" r:id="rId12"/>
    <p:sldId id="266" r:id="rId13"/>
    <p:sldId id="265" r:id="rId14"/>
    <p:sldId id="264" r:id="rId15"/>
  </p:sldIdLst>
  <p:sldSz cx="12192000" cy="6858000"/>
  <p:notesSz cx="6724650" cy="97742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EEC6BD-76C9-44CD-A319-A4C84282AF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12C486-B6F4-4125-A0EA-724EF222E9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CDDEB9-4D6A-4446-B8BC-916F23AA35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8B8BD-E5FC-4DDD-8E0A-D18D667BBEBC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253D57-5A50-404E-B722-AECA68DF7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25962D-0BBC-45FB-A1B0-D406F8010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1DED-0065-41A5-994A-95D2ED76C1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420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CB0B8-020B-437F-B6FD-3511647A4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537A69-F092-49A8-9CBB-B64AAA409C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61A92B-43ED-4817-891C-07E346A61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8B8BD-E5FC-4DDD-8E0A-D18D667BBEBC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EE9F63-A31D-402A-875B-56F4F71F8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FEA0BD-3D2A-4465-B903-17DC4FE6B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1DED-0065-41A5-994A-95D2ED76C1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134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9DDB9-641F-4C93-98DA-4A049F58E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064798-61EF-459F-B21A-134DC65742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2F6657-22D4-46FD-BEE0-FBC1AAE29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8B8BD-E5FC-4DDD-8E0A-D18D667BBEBC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7234EE-5376-48C2-9390-DF4A4AA2C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4E00AF-DEF1-40CE-9387-0E21DC999F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1DED-0065-41A5-994A-95D2ED76C1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834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CB278-BDCD-41AD-B237-8004A5B5A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FB2061-41B8-45CC-B8D5-BE6DB76497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A5D5C3-3E1D-4348-8C7C-D1D2A0CA21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2FC3EF-6202-4E4F-B4F1-EA99192C6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8B8BD-E5FC-4DDD-8E0A-D18D667BBEBC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99050B-051A-45F6-A185-1235A3587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AE69FF-CE7A-4E97-9FEA-1545EED28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1DED-0065-41A5-994A-95D2ED76C1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0122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07F0B4-E6E0-44C6-958B-79F470CE79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65C1D9-0819-4E04-A262-DF8B4AE292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A8C28F-615B-4376-889F-25BE1D42DE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9844F1-86A0-4276-9B7C-828BA2D9B8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9549010-B1D8-4953-857E-4418369406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C820746-BC26-419C-AA56-F7B83D509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8B8BD-E5FC-4DDD-8E0A-D18D667BBEBC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81427E-4A0D-4E40-838A-C4CA7F433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FF7CAA-ACD9-4063-A8BD-4FCD739D5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1DED-0065-41A5-994A-95D2ED76C1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527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E25176-4792-4312-8500-58D3D3F30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1E4C1E-F2B2-44EF-8AFF-FB160AF49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8B8BD-E5FC-4DDD-8E0A-D18D667BBEBC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423C27-AADA-48FA-8E2E-0C24F919C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2254D4-310D-4A91-829F-0FE5F70B2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1DED-0065-41A5-994A-95D2ED76C1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297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DA6F0D0-7031-45F3-BC08-EFD0086D9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8B8BD-E5FC-4DDD-8E0A-D18D667BBEBC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F87EE3-0083-430F-8CC7-E24E402E3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38F749-8451-40C1-91AE-AEC3537F4F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1DED-0065-41A5-994A-95D2ED76C1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513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95F997-7803-45EC-BD23-14BD197DF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EAE849-5038-4809-AB47-DF45E65EF5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4CA0AD-3FD3-491C-8660-68EDE9A133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2477BB-62A8-4987-8ECD-538B2E7EA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8B8BD-E5FC-4DDD-8E0A-D18D667BBEBC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569543-5298-4F8A-B522-0DFA202ED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D9C1E1-6A10-4466-B34D-E91268725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1DED-0065-41A5-994A-95D2ED76C1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3327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CDDE9D-3539-41B6-8CAF-53DFA3723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87059CC-E3C9-4A80-99BE-0FF7128F54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F4D821-8920-4D47-AE52-9DA92CCE41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70E596-AE16-48C6-A82C-C342520A6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8B8BD-E5FC-4DDD-8E0A-D18D667BBEBC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DFD0D3-8EEA-4694-A36D-40574920C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63AAE9-3061-4DC5-BF0B-C57328D5C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1DED-0065-41A5-994A-95D2ED76C1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861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08136-BAD2-47D9-8CEC-9416A6337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48237C-AD45-4B9E-9789-736F4679D4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35A9CE-AF4B-41B4-ABEF-23F99C521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8B8BD-E5FC-4DDD-8E0A-D18D667BBEBC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42F62-C7D3-4A1E-96CC-FDB54BE3E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865ED5-D50B-4D6A-AC31-33D1EB41A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1DED-0065-41A5-994A-95D2ED76C1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179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538C9D-48AF-4E50-A462-EAE2C4ADBB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811CB8-9753-4B5D-A81C-A06FFC8BCC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3FC9B1-6BA1-4825-BFAF-33243EC66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8B8BD-E5FC-4DDD-8E0A-D18D667BBEBC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59A6F6-2E01-471C-BF3C-053C54F39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A44B5E-8D24-457E-9BE1-AB56E4950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01DED-0065-41A5-994A-95D2ED76C1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559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149196-5C9A-4E4D-9E63-CE85E61A8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0C3664-1B3C-46FF-971D-5BB972C94E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E06B01-0778-48F5-A957-EE3E4FDFC0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8B8BD-E5FC-4DDD-8E0A-D18D667BBEBC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F56184-D689-435C-B661-3C59BF7A04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2E7763-376F-43AF-9D05-A558CB80A8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101DED-0065-41A5-994A-95D2ED76C1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736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phonicsplay.co.uk/resources/phase/2/picnic-on-pluto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HZzKHeZ-oI" TargetMode="External"/><Relationship Id="rId2" Type="http://schemas.openxmlformats.org/officeDocument/2006/relationships/hyperlink" Target="https://home.oxfordowl.co.uk/year-1-phonics-screening-check/#:~:text=The%20Year%201%20phonics%20screening,for%20pleasure%20and%20for%20learnin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hyperlink" Target="https://www.gov.uk/government/publications/phonics-screening-check-information-for-parent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6A30-624B-40C7-88B5-6A38A8D59E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82774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u="sng" dirty="0"/>
              <a:t>Welcome</a:t>
            </a:r>
            <a:br>
              <a:rPr lang="en-GB" u="sng" dirty="0"/>
            </a:br>
            <a:br>
              <a:rPr lang="en-GB" u="sng" dirty="0"/>
            </a:br>
            <a:r>
              <a:rPr lang="en-GB" u="sng" dirty="0"/>
              <a:t>Phonics Screening Check</a:t>
            </a:r>
          </a:p>
        </p:txBody>
      </p:sp>
      <p:pic>
        <p:nvPicPr>
          <p:cNvPr id="1026" name="Picture 2" descr="Phonics Screening Check - PhonicsBloom.com">
            <a:extLst>
              <a:ext uri="{FF2B5EF4-FFF2-40B4-BE49-F238E27FC236}">
                <a16:creationId xmlns:a16="http://schemas.microsoft.com/office/drawing/2014/main" id="{38F2E8A4-2CC7-49EA-8A5D-8BF391FE3E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1193" y="2994306"/>
            <a:ext cx="2049614" cy="2900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44161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A20FF-DDB0-446C-AE45-7CCA487D7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u="sng" dirty="0"/>
              <a:t>What is the phonics screening check?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6604A5-517A-48D9-B959-1CB47F6F5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77671"/>
            <a:ext cx="10515600" cy="32992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b="0" i="0" dirty="0">
                <a:effectLst/>
                <a:latin typeface="Google Sans"/>
              </a:rPr>
              <a:t>The phonics screening check is an </a:t>
            </a:r>
            <a:r>
              <a:rPr lang="en-GB" sz="4000" b="0" i="0" dirty="0">
                <a:effectLst/>
                <a:highlight>
                  <a:srgbClr val="FFFF00"/>
                </a:highlight>
                <a:latin typeface="Google Sans"/>
              </a:rPr>
              <a:t>informal test </a:t>
            </a:r>
            <a:r>
              <a:rPr lang="en-GB" sz="4000" b="0" i="0" dirty="0">
                <a:effectLst/>
                <a:latin typeface="Google Sans"/>
              </a:rPr>
              <a:t>that pupils take in Year 1 and sometimes Year 2</a:t>
            </a:r>
            <a:r>
              <a:rPr lang="en-GB" sz="4000" dirty="0">
                <a:latin typeface="Google Sans"/>
              </a:rPr>
              <a:t>.</a:t>
            </a:r>
            <a:r>
              <a:rPr lang="en-GB" sz="4000" b="0" i="0" dirty="0">
                <a:effectLst/>
                <a:latin typeface="Google Sans"/>
              </a:rPr>
              <a:t> </a:t>
            </a:r>
            <a:r>
              <a:rPr lang="en-GB" sz="4000" dirty="0">
                <a:latin typeface="Google Sans"/>
              </a:rPr>
              <a:t>I</a:t>
            </a:r>
            <a:r>
              <a:rPr lang="en-GB" sz="4000" b="0" i="0" dirty="0">
                <a:effectLst/>
                <a:latin typeface="Google Sans"/>
              </a:rPr>
              <a:t>t tests them on their ability to read and decode a series of words.</a:t>
            </a:r>
            <a:endParaRPr lang="en-GB" sz="4000" dirty="0"/>
          </a:p>
        </p:txBody>
      </p:sp>
      <p:pic>
        <p:nvPicPr>
          <p:cNvPr id="4" name="Picture 2" descr="Phonics Screening Check - PhonicsBloom.com">
            <a:extLst>
              <a:ext uri="{FF2B5EF4-FFF2-40B4-BE49-F238E27FC236}">
                <a16:creationId xmlns:a16="http://schemas.microsoft.com/office/drawing/2014/main" id="{E7277EAA-2070-4B97-A469-DD5706F494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8364" y="4491696"/>
            <a:ext cx="1580619" cy="223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59413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A20FF-DDB0-446C-AE45-7CCA487D73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8259"/>
            <a:ext cx="10515600" cy="1502429"/>
          </a:xfrm>
        </p:spPr>
        <p:txBody>
          <a:bodyPr>
            <a:normAutofit/>
          </a:bodyPr>
          <a:lstStyle/>
          <a:p>
            <a:pPr algn="ctr"/>
            <a:r>
              <a:rPr lang="en-GB" sz="4800" u="sng" dirty="0"/>
              <a:t>What does it look like and what will they have to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6604A5-517A-48D9-B959-1CB47F6F5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5494" y="1992079"/>
            <a:ext cx="4262718" cy="457008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Your child will sit 1:1 with their teacher and be asked to read the words as they work through the booklet.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teacher will mark what they say on a separate sheet.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There will be a mixture of real words and alien words.</a:t>
            </a:r>
          </a:p>
        </p:txBody>
      </p:sp>
      <p:pic>
        <p:nvPicPr>
          <p:cNvPr id="1026" name="Picture 2" descr="Preparing For The Phonics Screening Test | Monster Phonics">
            <a:extLst>
              <a:ext uri="{FF2B5EF4-FFF2-40B4-BE49-F238E27FC236}">
                <a16:creationId xmlns:a16="http://schemas.microsoft.com/office/drawing/2014/main" id="{B0DC6DAF-CFF9-4EE8-A7C5-1918C21449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018" y="1992080"/>
            <a:ext cx="6333005" cy="443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86958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A20FF-DDB0-446C-AE45-7CCA487D7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u="sng"/>
              <a:t>When do the children do it?</a:t>
            </a:r>
            <a:endParaRPr lang="en-GB" sz="4800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6604A5-517A-48D9-B959-1CB47F6F5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81835"/>
            <a:ext cx="10515600" cy="359512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6600" dirty="0"/>
              <a:t>The checks will be completed on the week of </a:t>
            </a:r>
          </a:p>
          <a:p>
            <a:pPr marL="0" indent="0" algn="ctr">
              <a:buNone/>
            </a:pPr>
            <a:r>
              <a:rPr lang="en-GB" sz="6600" dirty="0">
                <a:highlight>
                  <a:srgbClr val="FFFF00"/>
                </a:highlight>
              </a:rPr>
              <a:t>Monday 8</a:t>
            </a:r>
            <a:r>
              <a:rPr lang="en-GB" sz="6600" baseline="30000" dirty="0">
                <a:highlight>
                  <a:srgbClr val="FFFF00"/>
                </a:highlight>
              </a:rPr>
              <a:t>th</a:t>
            </a:r>
            <a:r>
              <a:rPr lang="en-GB" sz="6600" dirty="0">
                <a:highlight>
                  <a:srgbClr val="FFFF00"/>
                </a:highlight>
              </a:rPr>
              <a:t> June 2026</a:t>
            </a:r>
            <a:r>
              <a:rPr lang="en-GB" sz="6600" dirty="0"/>
              <a:t>.</a:t>
            </a:r>
          </a:p>
          <a:p>
            <a:pPr marL="0" indent="0" algn="ctr">
              <a:buNone/>
            </a:pPr>
            <a:endParaRPr lang="en-GB" sz="6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6EE8AD-184F-6219-0CCF-552F46B557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06" y="196569"/>
            <a:ext cx="1797859" cy="1863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2345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1" name="Freeform: Shape 3080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AA20FF-DDB0-446C-AE45-7CCA487D73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824" y="411428"/>
            <a:ext cx="4555905" cy="1800526"/>
          </a:xfrm>
        </p:spPr>
        <p:txBody>
          <a:bodyPr>
            <a:normAutofit/>
          </a:bodyPr>
          <a:lstStyle/>
          <a:p>
            <a:pPr algn="ctr"/>
            <a:r>
              <a:rPr lang="en-GB" sz="5400" u="sng" dirty="0"/>
              <a:t>How is </a:t>
            </a:r>
            <a:r>
              <a:rPr lang="en-GB" sz="5400" u="sng"/>
              <a:t>it scored? </a:t>
            </a:r>
            <a:endParaRPr lang="en-GB" sz="5400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6604A5-517A-48D9-B959-1CB47F6F5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1741" y="2623381"/>
            <a:ext cx="4364988" cy="35535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The </a:t>
            </a:r>
            <a:r>
              <a:rPr lang="en-GB" dirty="0">
                <a:highlight>
                  <a:srgbClr val="FFFF00"/>
                </a:highlight>
              </a:rPr>
              <a:t>pass mark does not get released </a:t>
            </a:r>
            <a:r>
              <a:rPr lang="en-GB" dirty="0"/>
              <a:t>until a few weeks after the phonics screening checks have been completed.</a:t>
            </a:r>
          </a:p>
          <a:p>
            <a:pPr marL="0" indent="0">
              <a:buNone/>
            </a:pPr>
            <a:endParaRPr lang="en-GB" sz="2000" dirty="0"/>
          </a:p>
          <a:p>
            <a:pPr marL="0" indent="0" algn="ctr">
              <a:buNone/>
            </a:pPr>
            <a:r>
              <a:rPr lang="en-GB" sz="2000" dirty="0"/>
              <a:t>(Most years the pass mark has been </a:t>
            </a:r>
            <a:r>
              <a:rPr lang="en-GB" sz="2000" dirty="0">
                <a:highlight>
                  <a:srgbClr val="FFFF00"/>
                </a:highlight>
              </a:rPr>
              <a:t>32/40)</a:t>
            </a:r>
            <a:endParaRPr lang="en-GB" sz="2000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73A9079D-A6FB-46F7-A097-03C9040B53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986" y="1069398"/>
            <a:ext cx="4747547" cy="4747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27425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15" name="Slide Background">
            <a:extLst>
              <a:ext uri="{FF2B5EF4-FFF2-40B4-BE49-F238E27FC236}">
                <a16:creationId xmlns:a16="http://schemas.microsoft.com/office/drawing/2014/main" id="{B65C0385-5E30-4D2E-AF9F-4639659D3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Letter to families 11/06/21 | White Mere Community Primary School">
            <a:extLst>
              <a:ext uri="{FF2B5EF4-FFF2-40B4-BE49-F238E27FC236}">
                <a16:creationId xmlns:a16="http://schemas.microsoft.com/office/drawing/2014/main" id="{459E3416-83C1-46C8-98C7-7F03BEC4C7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61" r="7226"/>
          <a:stretch/>
        </p:blipFill>
        <p:spPr bwMode="auto">
          <a:xfrm>
            <a:off x="20" y="1666568"/>
            <a:ext cx="6106195" cy="5191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4117" name="Rectangle 4116">
            <a:extLst>
              <a:ext uri="{FF2B5EF4-FFF2-40B4-BE49-F238E27FC236}">
                <a16:creationId xmlns:a16="http://schemas.microsoft.com/office/drawing/2014/main" id="{E335820B-3A29-42C5-AA8D-10ECA43CD9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1729117"/>
          </a:xfrm>
          <a:prstGeom prst="rect">
            <a:avLst/>
          </a:prstGeom>
          <a:ln>
            <a:noFill/>
          </a:ln>
          <a:effectLst>
            <a:outerShdw blurRad="368300" dist="101600" dir="546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AA20FF-DDB0-446C-AE45-7CCA487D73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352766"/>
            <a:ext cx="10591999" cy="1023584"/>
          </a:xfrm>
        </p:spPr>
        <p:txBody>
          <a:bodyPr>
            <a:normAutofit/>
          </a:bodyPr>
          <a:lstStyle/>
          <a:p>
            <a:r>
              <a:rPr lang="en-GB" sz="4000" u="sng"/>
              <a:t>How do parents find out the result?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6604A5-517A-48D9-B959-1CB47F6F5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0704" y="2249766"/>
            <a:ext cx="5647174" cy="4070303"/>
          </a:xfrm>
        </p:spPr>
        <p:txBody>
          <a:bodyPr anchor="ctr"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Teachers will score the children whilst they are doing the check, however we are </a:t>
            </a:r>
            <a:r>
              <a:rPr lang="en-GB" dirty="0">
                <a:highlight>
                  <a:srgbClr val="FFFF00"/>
                </a:highlight>
              </a:rPr>
              <a:t>NOT allowed to discuss your child’s score</a:t>
            </a:r>
            <a:r>
              <a:rPr lang="en-GB" dirty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Parents/carers will receive a </a:t>
            </a:r>
            <a:r>
              <a:rPr lang="en-GB" dirty="0">
                <a:highlight>
                  <a:srgbClr val="FFFF00"/>
                </a:highlight>
              </a:rPr>
              <a:t>letter</a:t>
            </a:r>
            <a:r>
              <a:rPr lang="en-GB" dirty="0"/>
              <a:t> towards the end of the academic year. The letter will tell you your child’s score and say whether they have passed the check or not.</a:t>
            </a:r>
          </a:p>
        </p:txBody>
      </p:sp>
    </p:spTree>
    <p:extLst>
      <p:ext uri="{BB962C8B-B14F-4D97-AF65-F5344CB8AC3E}">
        <p14:creationId xmlns:p14="http://schemas.microsoft.com/office/powerpoint/2010/main" val="42522511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A20FF-DDB0-446C-AE45-7CCA487D73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4471"/>
            <a:ext cx="10515600" cy="1556217"/>
          </a:xfrm>
        </p:spPr>
        <p:txBody>
          <a:bodyPr>
            <a:normAutofit/>
          </a:bodyPr>
          <a:lstStyle/>
          <a:p>
            <a:pPr algn="ctr"/>
            <a:r>
              <a:rPr lang="en-GB" sz="4800" u="sng" dirty="0"/>
              <a:t>What happens if my child does not pass the phonics screening check?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6604A5-517A-48D9-B959-1CB47F6F5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70093"/>
            <a:ext cx="10515600" cy="340686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dirty="0"/>
              <a:t>Children who do not pass their phonics screening check will be required to </a:t>
            </a:r>
            <a:r>
              <a:rPr lang="en-GB" sz="4400" dirty="0">
                <a:highlight>
                  <a:srgbClr val="FFFF00"/>
                </a:highlight>
              </a:rPr>
              <a:t>retake</a:t>
            </a:r>
            <a:r>
              <a:rPr lang="en-GB" sz="4400" dirty="0"/>
              <a:t> the check next year, when the next cohort take their screening check (in Year 2).</a:t>
            </a:r>
          </a:p>
        </p:txBody>
      </p:sp>
      <p:pic>
        <p:nvPicPr>
          <p:cNvPr id="4" name="Picture 2" descr="Phonics Screening Check - PhonicsBloom.com">
            <a:extLst>
              <a:ext uri="{FF2B5EF4-FFF2-40B4-BE49-F238E27FC236}">
                <a16:creationId xmlns:a16="http://schemas.microsoft.com/office/drawing/2014/main" id="{32175A85-2BDA-4198-A846-CECAA3C9BE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360" y="4486804"/>
            <a:ext cx="1580619" cy="223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17208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A20FF-DDB0-446C-AE45-7CCA487D73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4741" y="-31104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800" u="sng" dirty="0"/>
              <a:t>How can I help my child prepare?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6604A5-517A-48D9-B959-1CB47F6F5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977" y="1351201"/>
            <a:ext cx="9789459" cy="5086397"/>
          </a:xfrm>
        </p:spPr>
        <p:txBody>
          <a:bodyPr>
            <a:normAutofit/>
          </a:bodyPr>
          <a:lstStyle/>
          <a:p>
            <a:r>
              <a:rPr lang="en-GB" sz="1800" dirty="0"/>
              <a:t>Read with your child </a:t>
            </a:r>
            <a:r>
              <a:rPr lang="en-GB" sz="1800" b="1" u="sng" dirty="0"/>
              <a:t>as much as possible </a:t>
            </a:r>
            <a:r>
              <a:rPr lang="en-GB" sz="1800" dirty="0"/>
              <a:t>…don’t leave this until the week before the check!</a:t>
            </a:r>
          </a:p>
          <a:p>
            <a:endParaRPr lang="en-GB" sz="1000" dirty="0"/>
          </a:p>
          <a:p>
            <a:r>
              <a:rPr lang="en-GB" sz="1800" dirty="0"/>
              <a:t>Encourage your child to use the following method with words they are not familiar with - </a:t>
            </a:r>
            <a:r>
              <a:rPr lang="en-GB" sz="1800" b="1" dirty="0"/>
              <a:t>‘special friends, Fred talk, say the word’ </a:t>
            </a:r>
            <a:r>
              <a:rPr lang="en-GB" sz="1800" dirty="0"/>
              <a:t>. If they do this and the word does not sound like a real word, then try again by saying a different sound for that spelling. What else could it be?</a:t>
            </a:r>
          </a:p>
          <a:p>
            <a:endParaRPr lang="en-GB" sz="1000" dirty="0"/>
          </a:p>
          <a:p>
            <a:r>
              <a:rPr lang="en-GB" sz="18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Phonics play game-  </a:t>
            </a:r>
            <a:r>
              <a:rPr lang="en-GB" sz="1800" dirty="0">
                <a:solidFill>
                  <a:srgbClr val="0563C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Picnic on Pluto</a:t>
            </a:r>
            <a:r>
              <a:rPr lang="en-GB" sz="1800" dirty="0">
                <a:solidFill>
                  <a:srgbClr val="0563C1"/>
                </a:solidFill>
              </a:rPr>
              <a:t> </a:t>
            </a:r>
          </a:p>
          <a:p>
            <a:endParaRPr lang="en-GB" sz="1000" dirty="0"/>
          </a:p>
          <a:p>
            <a:r>
              <a:rPr lang="en-GB" sz="1800" dirty="0"/>
              <a:t>Introduce them to new words and the meaning of those words (this will help with distinguishing between alien and real words)</a:t>
            </a:r>
          </a:p>
          <a:p>
            <a:endParaRPr lang="en-GB" sz="1800" dirty="0"/>
          </a:p>
          <a:p>
            <a:r>
              <a:rPr lang="en-GB" sz="1800" dirty="0"/>
              <a:t>Practise the real and alien words we will be sending home after Easter.  </a:t>
            </a:r>
          </a:p>
          <a:p>
            <a:pPr marL="0" indent="0">
              <a:buNone/>
            </a:pPr>
            <a:r>
              <a:rPr lang="en-GB" sz="1800" dirty="0"/>
              <a:t>    Spot the ‘special friends’, add the sound buttons, Fred the word and say the word.</a:t>
            </a:r>
          </a:p>
        </p:txBody>
      </p:sp>
      <p:pic>
        <p:nvPicPr>
          <p:cNvPr id="5122" name="Picture 2" descr="4 Tips to Effectively Ask for Help—and Get a Yes | Psychology Today United  Kingdom">
            <a:extLst>
              <a:ext uri="{FF2B5EF4-FFF2-40B4-BE49-F238E27FC236}">
                <a16:creationId xmlns:a16="http://schemas.microsoft.com/office/drawing/2014/main" id="{9BD71145-3027-4331-8F2F-AA05294D50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35" b="7325"/>
          <a:stretch/>
        </p:blipFill>
        <p:spPr bwMode="auto">
          <a:xfrm>
            <a:off x="0" y="0"/>
            <a:ext cx="1909482" cy="1351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DDFA0D98-C8E4-4BED-B0BF-8E4FDFD0451E}"/>
              </a:ext>
            </a:extLst>
          </p:cNvPr>
          <p:cNvSpPr/>
          <p:nvPr/>
        </p:nvSpPr>
        <p:spPr>
          <a:xfrm>
            <a:off x="8188758" y="4070268"/>
            <a:ext cx="1992655" cy="13255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/>
              <a:t>Sometimes</a:t>
            </a:r>
            <a:r>
              <a:rPr lang="en-GB" dirty="0"/>
              <a:t> </a:t>
            </a:r>
            <a:r>
              <a:rPr lang="en-GB" sz="1100" dirty="0"/>
              <a:t>children can read well but struggle with alien or unknown words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78360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E03FA0-AAE7-473A-8A97-3C070C0857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312" y="559337"/>
            <a:ext cx="5264713" cy="61252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04D05AC-0626-0EBC-5376-0738D95A63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1977" y="552945"/>
            <a:ext cx="5267325" cy="61150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F20DDCF-05C9-AF0F-1DF1-6DC32533D841}"/>
              </a:ext>
            </a:extLst>
          </p:cNvPr>
          <p:cNvSpPr txBox="1"/>
          <p:nvPr/>
        </p:nvSpPr>
        <p:spPr>
          <a:xfrm>
            <a:off x="653143" y="190005"/>
            <a:ext cx="9939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Spot the ‘special friends’, add the sound buttons, Fred the word and say the word.</a:t>
            </a:r>
          </a:p>
        </p:txBody>
      </p:sp>
    </p:spTree>
    <p:extLst>
      <p:ext uri="{BB962C8B-B14F-4D97-AF65-F5344CB8AC3E}">
        <p14:creationId xmlns:p14="http://schemas.microsoft.com/office/powerpoint/2010/main" val="26616438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DABA21-61A4-2205-E7F6-A9A038C85D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80E78B-7E77-16B3-987C-06985F003201}"/>
              </a:ext>
            </a:extLst>
          </p:cNvPr>
          <p:cNvSpPr txBox="1"/>
          <p:nvPr/>
        </p:nvSpPr>
        <p:spPr>
          <a:xfrm>
            <a:off x="6947065" y="3526766"/>
            <a:ext cx="3899451" cy="1631216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endParaRPr lang="en-GB" sz="2000" b="1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‘</a:t>
            </a:r>
            <a:r>
              <a:rPr lang="en-GB" sz="20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r>
              <a:rPr lang="en-GB" sz="2000" dirty="0">
                <a:latin typeface="Comic Sans MS" panose="030F0702030302020204" pitchFamily="66" charset="0"/>
              </a:rPr>
              <a:t>’ could be: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ee – like in </a:t>
            </a:r>
            <a:r>
              <a:rPr lang="en-GB" sz="2000" b="1" dirty="0">
                <a:latin typeface="Comic Sans MS" panose="030F0702030302020204" pitchFamily="66" charset="0"/>
              </a:rPr>
              <a:t>s</a:t>
            </a:r>
            <a:r>
              <a:rPr lang="en-GB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r>
              <a:rPr lang="en-GB" sz="2000" b="1" dirty="0">
                <a:latin typeface="Comic Sans MS" panose="030F0702030302020204" pitchFamily="66" charset="0"/>
              </a:rPr>
              <a:t> </a:t>
            </a:r>
            <a:r>
              <a:rPr lang="en-GB" sz="2000" dirty="0">
                <a:latin typeface="Comic Sans MS" panose="030F0702030302020204" pitchFamily="66" charset="0"/>
              </a:rPr>
              <a:t>and </a:t>
            </a:r>
            <a:r>
              <a:rPr lang="en-GB" sz="2000" b="1" dirty="0">
                <a:latin typeface="Comic Sans MS" panose="030F0702030302020204" pitchFamily="66" charset="0"/>
              </a:rPr>
              <a:t>t</a:t>
            </a:r>
            <a:r>
              <a:rPr lang="en-GB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r>
              <a:rPr lang="en-GB" sz="2000" b="1" dirty="0">
                <a:latin typeface="Comic Sans MS" panose="030F0702030302020204" pitchFamily="66" charset="0"/>
              </a:rPr>
              <a:t>m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ay – </a:t>
            </a:r>
            <a:r>
              <a:rPr lang="en-GB" sz="2000" b="1" dirty="0">
                <a:latin typeface="Comic Sans MS" panose="030F0702030302020204" pitchFamily="66" charset="0"/>
              </a:rPr>
              <a:t>gr</a:t>
            </a:r>
            <a:r>
              <a:rPr lang="en-GB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r>
              <a:rPr lang="en-GB" sz="2000" b="1" dirty="0">
                <a:latin typeface="Comic Sans MS" panose="030F0702030302020204" pitchFamily="66" charset="0"/>
              </a:rPr>
              <a:t>t</a:t>
            </a:r>
            <a:r>
              <a:rPr lang="en-GB" sz="2000" dirty="0">
                <a:latin typeface="Comic Sans MS" panose="030F0702030302020204" pitchFamily="66" charset="0"/>
              </a:rPr>
              <a:t> and </a:t>
            </a:r>
            <a:r>
              <a:rPr lang="en-GB" sz="2000" b="1" dirty="0">
                <a:latin typeface="Comic Sans MS" panose="030F0702030302020204" pitchFamily="66" charset="0"/>
              </a:rPr>
              <a:t>br</a:t>
            </a:r>
            <a:r>
              <a:rPr lang="en-GB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r>
              <a:rPr lang="en-GB" sz="2000" b="1" dirty="0">
                <a:latin typeface="Comic Sans MS" panose="030F0702030302020204" pitchFamily="66" charset="0"/>
              </a:rPr>
              <a:t>k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e – like in </a:t>
            </a:r>
            <a:r>
              <a:rPr lang="en-GB" sz="2000" b="1" dirty="0">
                <a:latin typeface="Comic Sans MS" panose="030F0702030302020204" pitchFamily="66" charset="0"/>
              </a:rPr>
              <a:t>h</a:t>
            </a:r>
            <a:r>
              <a:rPr lang="en-GB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r>
              <a:rPr lang="en-GB" sz="2000" b="1" dirty="0">
                <a:latin typeface="Comic Sans MS" panose="030F0702030302020204" pitchFamily="66" charset="0"/>
              </a:rPr>
              <a:t>d</a:t>
            </a:r>
            <a:r>
              <a:rPr lang="en-GB" sz="2000" dirty="0">
                <a:latin typeface="Comic Sans MS" panose="030F0702030302020204" pitchFamily="66" charset="0"/>
              </a:rPr>
              <a:t> and </a:t>
            </a:r>
            <a:r>
              <a:rPr lang="en-GB" sz="2000" b="1" dirty="0">
                <a:latin typeface="Comic Sans MS" panose="030F0702030302020204" pitchFamily="66" charset="0"/>
              </a:rPr>
              <a:t>br</a:t>
            </a:r>
            <a:r>
              <a:rPr lang="en-GB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r>
              <a:rPr lang="en-GB" sz="2000" b="1" dirty="0">
                <a:latin typeface="Comic Sans MS" panose="030F0702030302020204" pitchFamily="66" charset="0"/>
              </a:rPr>
              <a:t>d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6B18800D-2D8E-73A1-0DD3-0012B43732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You will notice that phonemes can be represented by different graphemes and graphemes can represent different phonemes.  English is not easy!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258DA57-F0B8-E1DA-4974-215D051B61B5}"/>
              </a:ext>
            </a:extLst>
          </p:cNvPr>
          <p:cNvSpPr txBox="1"/>
          <p:nvPr/>
        </p:nvSpPr>
        <p:spPr>
          <a:xfrm>
            <a:off x="948047" y="3372878"/>
            <a:ext cx="3899451" cy="1938992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>
                <a:solidFill>
                  <a:srgbClr val="0070C0"/>
                </a:solidFill>
                <a:latin typeface="Comic Sans MS" panose="030F0702030302020204" pitchFamily="66" charset="0"/>
              </a:rPr>
              <a:t>or</a:t>
            </a:r>
          </a:p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f</a:t>
            </a:r>
            <a:r>
              <a:rPr lang="en-GB" sz="2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or</a:t>
            </a:r>
          </a:p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p</a:t>
            </a:r>
            <a:r>
              <a:rPr lang="en-GB" sz="2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oor</a:t>
            </a:r>
          </a:p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s</a:t>
            </a:r>
            <a:r>
              <a:rPr lang="en-GB" sz="2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ore</a:t>
            </a:r>
          </a:p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r</a:t>
            </a:r>
            <a:r>
              <a:rPr lang="en-GB" sz="2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aw</a:t>
            </a:r>
          </a:p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c</a:t>
            </a:r>
            <a:r>
              <a:rPr lang="en-GB" sz="2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au</a:t>
            </a:r>
            <a:r>
              <a:rPr lang="en-GB" sz="2000" b="1" dirty="0">
                <a:latin typeface="Comic Sans MS" panose="030F0702030302020204" pitchFamily="66" charset="0"/>
              </a:rPr>
              <a:t>ght</a:t>
            </a:r>
          </a:p>
        </p:txBody>
      </p:sp>
    </p:spTree>
    <p:extLst>
      <p:ext uri="{BB962C8B-B14F-4D97-AF65-F5344CB8AC3E}">
        <p14:creationId xmlns:p14="http://schemas.microsoft.com/office/powerpoint/2010/main" val="23200438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A20FF-DDB0-446C-AE45-7CCA487D73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313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800" u="sng" dirty="0"/>
              <a:t>Any 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6604A5-517A-48D9-B959-1CB47F6F5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106" y="1586205"/>
            <a:ext cx="6113929" cy="501630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600" dirty="0">
                <a:solidFill>
                  <a:schemeClr val="tx1">
                    <a:lumMod val="95000"/>
                    <a:lumOff val="5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For more information follow the links below:</a:t>
            </a:r>
          </a:p>
          <a:p>
            <a:pPr marL="0" indent="0">
              <a:buNone/>
            </a:pPr>
            <a:endParaRPr lang="en-GB" sz="1900" dirty="0">
              <a:solidFill>
                <a:srgbClr val="0563C1"/>
              </a:solidFill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GB" sz="19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 oxford owl-</a:t>
            </a:r>
          </a:p>
          <a:p>
            <a:pPr marL="0" indent="0">
              <a:buNone/>
            </a:pPr>
            <a:r>
              <a:rPr lang="en-GB" sz="1900" dirty="0">
                <a:solidFill>
                  <a:srgbClr val="0563C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https://home.oxfordowl.co.uk/year-1-phonics-screening-check/#:~:text=The%20Year%201%20phonics%20screening,for%20pleasure%20and%20for%20learning</a:t>
            </a:r>
            <a:r>
              <a:rPr lang="en-GB" sz="1900" dirty="0"/>
              <a:t>. </a:t>
            </a:r>
          </a:p>
          <a:p>
            <a:pPr marL="0" indent="0">
              <a:buNone/>
            </a:pPr>
            <a:endParaRPr lang="en-GB" sz="1900" dirty="0"/>
          </a:p>
          <a:p>
            <a:pPr marL="0" indent="0">
              <a:buNone/>
            </a:pPr>
            <a:endParaRPr lang="en-GB" sz="1900" dirty="0"/>
          </a:p>
          <a:p>
            <a:r>
              <a:rPr lang="en-GB" sz="19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What is the PSC- </a:t>
            </a:r>
            <a:r>
              <a:rPr lang="en-GB" sz="1900" u="sng" dirty="0">
                <a:solidFill>
                  <a:srgbClr val="954F7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https://www.youtube.com/watch?v=rHZzKHeZ-oI</a:t>
            </a:r>
            <a:r>
              <a:rPr lang="en-GB" sz="1900" u="sng" dirty="0"/>
              <a:t> </a:t>
            </a:r>
          </a:p>
          <a:p>
            <a:pPr marL="0" indent="0">
              <a:buNone/>
            </a:pPr>
            <a:endParaRPr lang="en-GB" sz="1900" dirty="0"/>
          </a:p>
          <a:p>
            <a:r>
              <a:rPr lang="en-GB" sz="19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Gov.uk PSC parent info-</a:t>
            </a:r>
          </a:p>
          <a:p>
            <a:pPr marL="0" indent="0">
              <a:buNone/>
            </a:pPr>
            <a:r>
              <a:rPr lang="en-GB" sz="1900" dirty="0">
                <a:solidFill>
                  <a:srgbClr val="0563C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Phonics screening check: information for parents - GOV.UK</a:t>
            </a:r>
            <a:r>
              <a:rPr lang="en-GB" sz="1900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8394F43-35CC-4445-ACD0-EAE0CD5213B5}"/>
              </a:ext>
            </a:extLst>
          </p:cNvPr>
          <p:cNvSpPr txBox="1"/>
          <p:nvPr/>
        </p:nvSpPr>
        <p:spPr>
          <a:xfrm>
            <a:off x="8018930" y="3388394"/>
            <a:ext cx="3334870" cy="1815882"/>
          </a:xfrm>
          <a:prstGeom prst="rect">
            <a:avLst/>
          </a:prstGeom>
          <a:noFill/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Please feel free to ask me any questions you have either now or in the future. </a:t>
            </a:r>
            <a:r>
              <a:rPr lang="en-GB" sz="2800" dirty="0">
                <a:sym typeface="Wingdings" panose="05000000000000000000" pitchFamily="2" charset="2"/>
              </a:rPr>
              <a:t></a:t>
            </a:r>
            <a:endParaRPr lang="en-GB" sz="2800" dirty="0"/>
          </a:p>
        </p:txBody>
      </p:sp>
      <p:pic>
        <p:nvPicPr>
          <p:cNvPr id="2050" name="Picture 2" descr="Stop Trying to Ask 'Smart Questions' - The Atlantic">
            <a:extLst>
              <a:ext uri="{FF2B5EF4-FFF2-40B4-BE49-F238E27FC236}">
                <a16:creationId xmlns:a16="http://schemas.microsoft.com/office/drawing/2014/main" id="{151464FB-5439-492E-9044-488BA681D6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5059" y="107577"/>
            <a:ext cx="3191435" cy="2393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0124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E7026E0CB58CE4DAB0E5F747FAF3030" ma:contentTypeVersion="13" ma:contentTypeDescription="Create a new document." ma:contentTypeScope="" ma:versionID="623521754de12a876b59637c39052b86">
  <xsd:schema xmlns:xsd="http://www.w3.org/2001/XMLSchema" xmlns:xs="http://www.w3.org/2001/XMLSchema" xmlns:p="http://schemas.microsoft.com/office/2006/metadata/properties" xmlns:ns2="d4d399dd-5ebf-4c69-97fe-074ac96c5d0b" xmlns:ns3="6147130a-0113-4416-ae2d-cbfd76f325c3" targetNamespace="http://schemas.microsoft.com/office/2006/metadata/properties" ma:root="true" ma:fieldsID="8cc7103c9c64743881bd41f443909057" ns2:_="" ns3:_="">
    <xsd:import namespace="d4d399dd-5ebf-4c69-97fe-074ac96c5d0b"/>
    <xsd:import namespace="6147130a-0113-4416-ae2d-cbfd76f325c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d399dd-5ebf-4c69-97fe-074ac96c5d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7a1a05a3-1e73-4914-8cfa-97c82d605a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47130a-0113-4416-ae2d-cbfd76f325c3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b9a83c76-1047-438c-8cc0-f8d3d3f9c274}" ma:internalName="TaxCatchAll" ma:showField="CatchAllData" ma:web="6147130a-0113-4416-ae2d-cbfd76f325c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147130a-0113-4416-ae2d-cbfd76f325c3" xsi:nil="true"/>
    <lcf76f155ced4ddcb4097134ff3c332f xmlns="d4d399dd-5ebf-4c69-97fe-074ac96c5d0b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EEFDCE7-C861-4CEC-B464-48BA5B4F395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4d399dd-5ebf-4c69-97fe-074ac96c5d0b"/>
    <ds:schemaRef ds:uri="6147130a-0113-4416-ae2d-cbfd76f325c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5C644EC-9EE8-4AE3-9AFC-33CDA8D6F0FE}">
  <ds:schemaRefs>
    <ds:schemaRef ds:uri="http://schemas.microsoft.com/office/2006/metadata/properties"/>
    <ds:schemaRef ds:uri="http://purl.org/dc/terms/"/>
    <ds:schemaRef ds:uri="d4d399dd-5ebf-4c69-97fe-074ac96c5d0b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6147130a-0113-4416-ae2d-cbfd76f325c3"/>
    <ds:schemaRef ds:uri="http://purl.org/dc/elements/1.1/"/>
    <ds:schemaRef ds:uri="http://purl.org/dc/dcmitype/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C0C063B-4C42-4ACF-9848-AE9154ACA3D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424</TotalTime>
  <Words>608</Words>
  <Application>Microsoft Office PowerPoint</Application>
  <PresentationFormat>Widescreen</PresentationFormat>
  <Paragraphs>59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Google Sans</vt:lpstr>
      <vt:lpstr>Wingdings</vt:lpstr>
      <vt:lpstr>Office Theme</vt:lpstr>
      <vt:lpstr>Welcome  Phonics Screening Check</vt:lpstr>
      <vt:lpstr>What is the phonics screening check?</vt:lpstr>
      <vt:lpstr>What does it look like and what will they have to do?</vt:lpstr>
      <vt:lpstr>When do the children do it?</vt:lpstr>
      <vt:lpstr>How is it scored? </vt:lpstr>
      <vt:lpstr>How do parents find out the result?</vt:lpstr>
      <vt:lpstr>What happens if my child does not pass the phonics screening check?</vt:lpstr>
      <vt:lpstr>How can I help my child prepare?</vt:lpstr>
      <vt:lpstr>PowerPoint Presentation</vt:lpstr>
      <vt:lpstr>You will notice that phonemes can be represented by different graphemes and graphemes can represent different phonemes.  English is not easy!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 Year 1 Phonics Screening Check</dc:title>
  <dc:creator>Libby Hickman</dc:creator>
  <cp:lastModifiedBy>K Porter</cp:lastModifiedBy>
  <cp:revision>7</cp:revision>
  <cp:lastPrinted>2026-03-26T12:37:03Z</cp:lastPrinted>
  <dcterms:created xsi:type="dcterms:W3CDTF">2024-01-23T17:21:12Z</dcterms:created>
  <dcterms:modified xsi:type="dcterms:W3CDTF">2026-03-26T16:57:24Z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0x010100AE7026E0CB58CE4DAB0E5F747FAF3030</vt:lpwstr>
  </property>
  <property fmtid="{D5CDD505-2E9C-101B-9397-08002B2CF9AE}" pid="3" name="MediaServiceImageTags">
    <vt:lpwstr/>
  </property>
</Properties>
</file>